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94" r:id="rId17"/>
    <p:sldId id="295" r:id="rId18"/>
    <p:sldId id="271" r:id="rId19"/>
    <p:sldId id="272" r:id="rId20"/>
    <p:sldId id="288" r:id="rId21"/>
    <p:sldId id="293" r:id="rId22"/>
    <p:sldId id="289" r:id="rId23"/>
    <p:sldId id="296" r:id="rId24"/>
    <p:sldId id="298" r:id="rId25"/>
    <p:sldId id="29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5"/>
  </p:normalViewPr>
  <p:slideViewPr>
    <p:cSldViewPr snapToGrid="0" snapToObjects="1">
      <p:cViewPr>
        <p:scale>
          <a:sx n="100" d="100"/>
          <a:sy n="100" d="100"/>
        </p:scale>
        <p:origin x="1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28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0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2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9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2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7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6559C-0756-A74C-A0DF-4C86B8463E9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D27BE-7A49-AE40-9B1B-89FBDA1DD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FC1E-DB3A-554D-83F6-CCAF96E64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Concept Acceleration and Accelerator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98EE6-31D7-CA4E-B2BC-C3D8DEAC47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0710-D062-9843-A3B0-17FC7716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Plasma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A2968-D08B-EB4D-99DB-3D7F32DE0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41659"/>
          </a:xfrm>
        </p:spPr>
        <p:txBody>
          <a:bodyPr/>
          <a:lstStyle/>
          <a:p>
            <a:r>
              <a:rPr lang="en-US" dirty="0"/>
              <a:t>First proposal: T. Tajima and J. M. Dawson, Phys. Rev. Lett. </a:t>
            </a:r>
            <a:r>
              <a:rPr lang="en-US" b="1" dirty="0"/>
              <a:t>43</a:t>
            </a:r>
            <a:r>
              <a:rPr lang="en-US" dirty="0"/>
              <a:t>, 267 (1979)</a:t>
            </a:r>
          </a:p>
          <a:p>
            <a:r>
              <a:rPr lang="en-US" dirty="0"/>
              <a:t>’Existing glass lasers of power density 10</a:t>
            </a:r>
            <a:r>
              <a:rPr lang="en-US" baseline="30000" dirty="0"/>
              <a:t>18</a:t>
            </a:r>
            <a:r>
              <a:rPr lang="en-US" dirty="0"/>
              <a:t>W/cm</a:t>
            </a:r>
            <a:r>
              <a:rPr lang="en-US" baseline="30000" dirty="0"/>
              <a:t>2 </a:t>
            </a:r>
            <a:r>
              <a:rPr lang="en-US" dirty="0"/>
              <a:t>shone on plasmas of densities 10</a:t>
            </a:r>
            <a:r>
              <a:rPr lang="en-US" baseline="30000" dirty="0"/>
              <a:t>18</a:t>
            </a:r>
            <a:r>
              <a:rPr lang="en-US" dirty="0"/>
              <a:t> cm</a:t>
            </a:r>
            <a:r>
              <a:rPr lang="en-US" baseline="30000" dirty="0"/>
              <a:t>−3</a:t>
            </a:r>
            <a:r>
              <a:rPr lang="en-US" dirty="0"/>
              <a:t> can yield </a:t>
            </a:r>
            <a:r>
              <a:rPr lang="en-US" dirty="0" err="1"/>
              <a:t>gigaelectronvolts</a:t>
            </a:r>
            <a:r>
              <a:rPr lang="en-US" dirty="0"/>
              <a:t> of electron energy per centimeter of acceleration distance.’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0BF12-24BD-CC42-8A13-5417E07F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34" y="4502219"/>
            <a:ext cx="4105795" cy="737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4230EE-9522-1F47-BC29-FD1F09AA2C3B}"/>
              </a:ext>
            </a:extLst>
          </p:cNvPr>
          <p:cNvSpPr txBox="1"/>
          <p:nvPr/>
        </p:nvSpPr>
        <p:spPr>
          <a:xfrm>
            <a:off x="736980" y="4547756"/>
            <a:ext cx="2279175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Dimensionless vector potential of laser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8743D-2D3C-3C47-917C-DFB252ED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234" y="5617087"/>
            <a:ext cx="1812972" cy="858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C8D3C7-215D-3147-B13A-4E5E25977DE9}"/>
              </a:ext>
            </a:extLst>
          </p:cNvPr>
          <p:cNvSpPr txBox="1"/>
          <p:nvPr/>
        </p:nvSpPr>
        <p:spPr>
          <a:xfrm>
            <a:off x="736980" y="5861809"/>
            <a:ext cx="227917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Plasma Frequency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C6E355-D400-B142-B8D3-2D470F9CD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84" y="1871161"/>
            <a:ext cx="6237682" cy="19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F27D-2B83-D145-BA4B-FD7D5710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Plasma Wave Excitation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73D81-4508-D743-AD3D-EC4BE30B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07875" cy="4351338"/>
          </a:xfrm>
        </p:spPr>
        <p:txBody>
          <a:bodyPr/>
          <a:lstStyle/>
          <a:p>
            <a:r>
              <a:rPr lang="en-US" dirty="0"/>
              <a:t>Driver</a:t>
            </a:r>
          </a:p>
          <a:p>
            <a:pPr lvl="1"/>
            <a:r>
              <a:rPr lang="en-US" dirty="0"/>
              <a:t>Laser  Driver</a:t>
            </a:r>
          </a:p>
          <a:p>
            <a:pPr marL="914400" lvl="2" indent="0">
              <a:buNone/>
            </a:pPr>
            <a:r>
              <a:rPr lang="en-US" dirty="0"/>
              <a:t>Ponderomotive force</a:t>
            </a:r>
          </a:p>
          <a:p>
            <a:pPr lvl="1"/>
            <a:r>
              <a:rPr lang="en-US" dirty="0"/>
              <a:t>Beam Driver</a:t>
            </a:r>
          </a:p>
          <a:p>
            <a:pPr marL="914400" lvl="2" indent="0">
              <a:buNone/>
            </a:pPr>
            <a:r>
              <a:rPr lang="en-US" dirty="0"/>
              <a:t>Space – charge  fields</a:t>
            </a:r>
          </a:p>
          <a:p>
            <a:r>
              <a:rPr lang="en-US" dirty="0"/>
              <a:t>Regime of option</a:t>
            </a:r>
          </a:p>
          <a:p>
            <a:pPr lvl="1"/>
            <a:r>
              <a:rPr lang="en-US" dirty="0"/>
              <a:t>Linear Regimes, non-relativistic electron motion</a:t>
            </a:r>
          </a:p>
          <a:p>
            <a:pPr lvl="1"/>
            <a:r>
              <a:rPr lang="en-US" dirty="0"/>
              <a:t>Nonlinear Regimes, relativistic electron.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56BAF-ADA9-3A41-B9BB-2EE910E9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525" y="1486694"/>
            <a:ext cx="32385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FA003-2C67-3D40-9760-0B8CB1A1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25" y="4013200"/>
            <a:ext cx="3327400" cy="284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9BA93-C8EF-FC45-8063-3D0D179A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31" y="5879388"/>
            <a:ext cx="4080292" cy="8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5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79F1-0B73-6541-BC01-4736D93B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Regime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B4862-8E4A-CA42-8543-083C4FCB7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1385" y="2275745"/>
            <a:ext cx="2127898" cy="24190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1F468-2B49-3642-BC37-79300C885CC8}"/>
              </a:ext>
            </a:extLst>
          </p:cNvPr>
          <p:cNvSpPr txBox="1"/>
          <p:nvPr/>
        </p:nvSpPr>
        <p:spPr>
          <a:xfrm>
            <a:off x="450375" y="1567859"/>
            <a:ext cx="679658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Dream beam is created using nonlinear regime, 2004.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2AFAC-E6F5-B44F-8FDF-678F3B6B4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53" y="2366038"/>
            <a:ext cx="2590800" cy="313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9F0B8-3F6E-2F4F-82CD-7B64604E5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78" y="2355368"/>
            <a:ext cx="3939990" cy="3458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8156E-0CA4-6244-8EED-E43388063506}"/>
              </a:ext>
            </a:extLst>
          </p:cNvPr>
          <p:cNvSpPr txBox="1"/>
          <p:nvPr/>
        </p:nvSpPr>
        <p:spPr>
          <a:xfrm>
            <a:off x="4067034" y="6059606"/>
            <a:ext cx="393055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Few percent energy spread is achieved!</a:t>
            </a:r>
          </a:p>
        </p:txBody>
      </p:sp>
    </p:spTree>
    <p:extLst>
      <p:ext uri="{BB962C8B-B14F-4D97-AF65-F5344CB8AC3E}">
        <p14:creationId xmlns:p14="http://schemas.microsoft.com/office/powerpoint/2010/main" val="1682857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8FCF-2E7F-1749-806C-3F5E4267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67BBE-0148-6145-B4AA-F6C5F89CEA0A}"/>
              </a:ext>
            </a:extLst>
          </p:cNvPr>
          <p:cNvSpPr txBox="1"/>
          <p:nvPr/>
        </p:nvSpPr>
        <p:spPr>
          <a:xfrm>
            <a:off x="314325" y="1457933"/>
            <a:ext cx="851535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~ Peta watt laser is common in latest laser-plasma accelerator.  Bella laser below.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45CD3-52F8-5B49-A98B-9FCAD585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22" y="2025396"/>
            <a:ext cx="6795732" cy="45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4E0E-689D-3446-ACEC-521F2DC6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Driven PWA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091A2-394C-4F44-94F9-5EF7DEC06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164"/>
            <a:ext cx="4338375" cy="1028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C5DCFC-07E9-6241-8A80-F3F62E45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23" y="1307531"/>
            <a:ext cx="4967785" cy="1599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F63FB-C105-DE4D-81BE-0FCDA103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7" y="2906817"/>
            <a:ext cx="4597400" cy="336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0925C-1BB4-4042-A67D-85BAFC0B2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514" y="3038238"/>
            <a:ext cx="4250217" cy="26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71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6687-E616-E74C-8A45-4C5F3FFE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Scale PWA</a:t>
            </a:r>
          </a:p>
        </p:txBody>
      </p:sp>
      <p:pic>
        <p:nvPicPr>
          <p:cNvPr id="1025" name="Picture 1" descr="page2image1760">
            <a:extLst>
              <a:ext uri="{FF2B5EF4-FFF2-40B4-BE49-F238E27FC236}">
                <a16:creationId xmlns:a16="http://schemas.microsoft.com/office/drawing/2014/main" id="{C6DCCDF7-9FDA-E64E-A209-E7D4EB17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842"/>
            <a:ext cx="53467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6B7DB-804F-C24C-B649-0CDE70DF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30" y="1339316"/>
            <a:ext cx="6277970" cy="39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0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9ACD-A5D5-3A43-B0CB-7607BBDD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 Laser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0ACE-5C2C-F241-9B87-4DF1F186A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44460"/>
          </a:xfrm>
        </p:spPr>
        <p:txBody>
          <a:bodyPr/>
          <a:lstStyle/>
          <a:p>
            <a:r>
              <a:rPr lang="en-US" dirty="0"/>
              <a:t>General Idea:</a:t>
            </a:r>
          </a:p>
          <a:p>
            <a:pPr lvl="1"/>
            <a:r>
              <a:rPr lang="en-US" dirty="0"/>
              <a:t>Scale down the Acc. Structure</a:t>
            </a:r>
          </a:p>
          <a:p>
            <a:r>
              <a:rPr lang="en-US" dirty="0"/>
              <a:t>Laser + Dielectrics</a:t>
            </a:r>
          </a:p>
          <a:p>
            <a:pPr lvl="1"/>
            <a:r>
              <a:rPr lang="en-US" dirty="0"/>
              <a:t>High rep rate, High field</a:t>
            </a:r>
          </a:p>
          <a:p>
            <a:pPr lvl="1"/>
            <a:r>
              <a:rPr lang="en-US" dirty="0"/>
              <a:t>High breakdown field </a:t>
            </a:r>
          </a:p>
          <a:p>
            <a:pPr lvl="1"/>
            <a:r>
              <a:rPr lang="en-US" dirty="0"/>
              <a:t>Mature fabrication process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6325A-23CE-ED46-AA68-0D6C6F10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29" y="1526915"/>
            <a:ext cx="2501616" cy="1881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5A09-7CB7-CD4E-BDB5-840E782F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445" y="3408296"/>
            <a:ext cx="2048017" cy="1643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921B7-C8B1-B242-83F7-D90EA0421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04" y="5170986"/>
            <a:ext cx="36703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8402A-4CBA-1748-AA32-6CE718BE4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2236"/>
            <a:ext cx="2539256" cy="1429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3783C-6BB4-7C49-B9B3-B71630555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934" y="5012236"/>
            <a:ext cx="1663700" cy="12827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4E16AF2-6DA0-5340-B0A2-681A7F26FE55}"/>
              </a:ext>
            </a:extLst>
          </p:cNvPr>
          <p:cNvSpPr/>
          <p:nvPr/>
        </p:nvSpPr>
        <p:spPr>
          <a:xfrm>
            <a:off x="2674961" y="5677469"/>
            <a:ext cx="687790" cy="245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5CB6F-EF7F-E64E-9133-3D0E3590B202}"/>
              </a:ext>
            </a:extLst>
          </p:cNvPr>
          <p:cNvSpPr txBox="1"/>
          <p:nvPr/>
        </p:nvSpPr>
        <p:spPr>
          <a:xfrm>
            <a:off x="5799445" y="6294936"/>
            <a:ext cx="260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R. J. England</a:t>
            </a:r>
          </a:p>
        </p:txBody>
      </p:sp>
    </p:spTree>
    <p:extLst>
      <p:ext uri="{BB962C8B-B14F-4D97-AF65-F5344CB8AC3E}">
        <p14:creationId xmlns:p14="http://schemas.microsoft.com/office/powerpoint/2010/main" val="104555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07AE-863F-0349-92CE-AAB450CB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33D7C-FDE1-084E-9E83-39F8D5A0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799"/>
            <a:ext cx="4290176" cy="2837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BA37E-1456-D84F-8934-E0D69C6B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308" y="1419917"/>
            <a:ext cx="4580692" cy="543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43B53-4F45-094D-AD7F-1A0184DEF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87" y="4285396"/>
            <a:ext cx="3735601" cy="17778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7B0AA5-5FA7-4B4A-93D4-EF4CDB75730F}"/>
              </a:ext>
            </a:extLst>
          </p:cNvPr>
          <p:cNvSpPr/>
          <p:nvPr/>
        </p:nvSpPr>
        <p:spPr>
          <a:xfrm>
            <a:off x="0" y="6510771"/>
            <a:ext cx="513155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Peralta, E. A., et al., 2013, Nature (London) 503, 91.</a:t>
            </a:r>
          </a:p>
        </p:txBody>
      </p:sp>
    </p:spTree>
    <p:extLst>
      <p:ext uri="{BB962C8B-B14F-4D97-AF65-F5344CB8AC3E}">
        <p14:creationId xmlns:p14="http://schemas.microsoft.com/office/powerpoint/2010/main" val="3312142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22457E-78D1-7343-85F2-9D5E63CE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81C518-7E72-0341-8FF9-4EE6E5DA7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03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59D334-CCB5-8B4D-9600-8FA6AC16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Compton Scattering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386C5D-10C1-4E45-806F-E23BEEDA1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1627259"/>
          </a:xfrm>
        </p:spPr>
        <p:txBody>
          <a:bodyPr/>
          <a:lstStyle/>
          <a:p>
            <a:r>
              <a:rPr lang="en-US" dirty="0"/>
              <a:t>Compton scattering can be used to build compact X-ray source</a:t>
            </a:r>
          </a:p>
          <a:p>
            <a:r>
              <a:rPr lang="en-US" dirty="0"/>
              <a:t>We start with the rest frame of electron: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EFF9E-517D-A94D-B49B-02744025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108013"/>
            <a:ext cx="4195333" cy="2899477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4710DB74-85C8-A346-99EF-F6B7C4A2A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676374"/>
            <a:ext cx="3744943" cy="8075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68BA2F-F4AC-8E40-93F7-3B6AB69AA386}"/>
              </a:ext>
            </a:extLst>
          </p:cNvPr>
          <p:cNvSpPr/>
          <p:nvPr/>
        </p:nvSpPr>
        <p:spPr>
          <a:xfrm>
            <a:off x="628650" y="3628761"/>
            <a:ext cx="255537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Compton</a:t>
            </a:r>
          </a:p>
          <a:p>
            <a:pPr algn="ctr"/>
            <a:r>
              <a:rPr lang="en-US" sz="2400" dirty="0"/>
              <a:t>wavelength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6AEA7-38B0-0F4D-A373-4D270C049CDD}"/>
              </a:ext>
            </a:extLst>
          </p:cNvPr>
          <p:cNvSpPr txBox="1"/>
          <p:nvPr/>
        </p:nvSpPr>
        <p:spPr>
          <a:xfrm>
            <a:off x="2166593" y="5822824"/>
            <a:ext cx="561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halkboard"/>
                <a:cs typeface="Chalkboard"/>
              </a:rPr>
              <a:t>Quantum correction of the Thomson scattering.</a:t>
            </a:r>
          </a:p>
        </p:txBody>
      </p:sp>
    </p:spTree>
    <p:extLst>
      <p:ext uri="{BB962C8B-B14F-4D97-AF65-F5344CB8AC3E}">
        <p14:creationId xmlns:p14="http://schemas.microsoft.com/office/powerpoint/2010/main" val="102566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B1A8-D881-9A4F-B317-0A523FA0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New Accelerator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94FC-0176-BD46-95A3-AA7B53352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05486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Current Limiting Factor for achieving higher energy</a:t>
            </a:r>
          </a:p>
          <a:p>
            <a:pPr lvl="1"/>
            <a:r>
              <a:rPr lang="en-US" sz="2000" dirty="0"/>
              <a:t>Accelerator Gradient</a:t>
            </a:r>
          </a:p>
          <a:p>
            <a:pPr lvl="2"/>
            <a:r>
              <a:rPr lang="en-US" sz="1800" dirty="0"/>
              <a:t>&lt;100 MeV/m -&gt;Long </a:t>
            </a:r>
            <a:r>
              <a:rPr lang="en-US" sz="1800" dirty="0" err="1"/>
              <a:t>Linac</a:t>
            </a:r>
            <a:r>
              <a:rPr lang="en-US" sz="1800" dirty="0"/>
              <a:t> </a:t>
            </a:r>
          </a:p>
          <a:p>
            <a:pPr lvl="1"/>
            <a:r>
              <a:rPr lang="en-US" sz="2000" dirty="0"/>
              <a:t>Bending Field</a:t>
            </a:r>
          </a:p>
          <a:p>
            <a:pPr lvl="2"/>
            <a:r>
              <a:rPr lang="en-US" sz="1800" dirty="0"/>
              <a:t>~10 Tesla -&gt; Large Ring</a:t>
            </a:r>
          </a:p>
          <a:p>
            <a:r>
              <a:rPr lang="en-US" sz="2400" dirty="0"/>
              <a:t>LHC 3.5 </a:t>
            </a:r>
            <a:r>
              <a:rPr lang="en-US" sz="2400" dirty="0" err="1"/>
              <a:t>TeV</a:t>
            </a:r>
            <a:endParaRPr lang="en-US" sz="2400" dirty="0"/>
          </a:p>
          <a:p>
            <a:pPr lvl="1"/>
            <a:r>
              <a:rPr lang="en-US" sz="2000" dirty="0"/>
              <a:t>27 Km circumference</a:t>
            </a:r>
          </a:p>
          <a:p>
            <a:r>
              <a:rPr lang="en-US" sz="2400" dirty="0"/>
              <a:t>To reach 100 </a:t>
            </a:r>
            <a:r>
              <a:rPr lang="en-US" sz="2400" dirty="0" err="1"/>
              <a:t>TeV</a:t>
            </a:r>
            <a:endParaRPr lang="en-US" sz="2400" dirty="0"/>
          </a:p>
          <a:p>
            <a:pPr lvl="1"/>
            <a:r>
              <a:rPr lang="en-US" sz="2000" dirty="0"/>
              <a:t>&gt; 1000 Km  </a:t>
            </a:r>
            <a:r>
              <a:rPr lang="en-US" sz="2000" dirty="0" err="1"/>
              <a:t>Linac</a:t>
            </a:r>
            <a:endParaRPr lang="en-US" sz="2000" dirty="0"/>
          </a:p>
          <a:p>
            <a:pPr lvl="1"/>
            <a:r>
              <a:rPr lang="en-US" sz="2000" dirty="0"/>
              <a:t>~250 Km Diameter 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79381-A248-6E48-B4FE-8E38C67A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971" y="952500"/>
            <a:ext cx="4508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8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Doppler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4458"/>
            <a:ext cx="8229600" cy="5006050"/>
          </a:xfrm>
        </p:spPr>
        <p:txBody>
          <a:bodyPr/>
          <a:lstStyle/>
          <a:p>
            <a:r>
              <a:rPr lang="en-US" dirty="0"/>
              <a:t>Transform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frame.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‘back</a:t>
            </a:r>
            <a:r>
              <a:rPr lang="zh-CN" altLang="en-US" dirty="0"/>
              <a:t> </a:t>
            </a:r>
            <a:r>
              <a:rPr lang="en-US" altLang="zh-CN" dirty="0"/>
              <a:t>scattering’,</a:t>
            </a:r>
            <a:r>
              <a:rPr lang="zh-CN" altLang="en-US" dirty="0"/>
              <a:t> </a:t>
            </a:r>
            <a:r>
              <a:rPr lang="en-US" altLang="zh-CN" dirty="0"/>
              <a:t>i.e.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scattered</a:t>
            </a:r>
            <a:r>
              <a:rPr lang="zh-CN" altLang="en-US" dirty="0"/>
              <a:t> </a:t>
            </a:r>
            <a:r>
              <a:rPr lang="en-US" altLang="zh-CN" dirty="0"/>
              <a:t>angle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~Pi,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wavelength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reads: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energy ratio: 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74" y="2094623"/>
            <a:ext cx="3397452" cy="96741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58" y="4028687"/>
            <a:ext cx="3391727" cy="944676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15" y="5741995"/>
            <a:ext cx="5003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6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5130" cy="4525963"/>
          </a:xfrm>
        </p:spPr>
        <p:txBody>
          <a:bodyPr>
            <a:normAutofit/>
          </a:bodyPr>
          <a:lstStyle/>
          <a:p>
            <a:r>
              <a:rPr lang="en-US" dirty="0"/>
              <a:t>The cross section of the Thomson scattering is: </a:t>
            </a:r>
          </a:p>
          <a:p>
            <a:endParaRPr lang="en-US" dirty="0"/>
          </a:p>
          <a:p>
            <a:r>
              <a:rPr lang="en-US" dirty="0"/>
              <a:t>The Klein-</a:t>
            </a:r>
            <a:r>
              <a:rPr lang="en-US" dirty="0" err="1"/>
              <a:t>Nishina</a:t>
            </a:r>
            <a:r>
              <a:rPr lang="en-US" dirty="0"/>
              <a:t> formula gives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Where P is the ratio of the photon energy before and after collision. When the electron energy is much larger, the formula reduces to Thomson case.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63" y="1996295"/>
            <a:ext cx="13589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2" y="3212040"/>
            <a:ext cx="7666788" cy="6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2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Example, a compact x-ray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839"/>
            <a:ext cx="9144000" cy="33336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5934" y="5700156"/>
            <a:ext cx="410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Proposed by W. Graves</a:t>
            </a:r>
          </a:p>
        </p:txBody>
      </p:sp>
    </p:spTree>
    <p:extLst>
      <p:ext uri="{BB962C8B-B14F-4D97-AF65-F5344CB8AC3E}">
        <p14:creationId xmlns:p14="http://schemas.microsoft.com/office/powerpoint/2010/main" val="41167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C18-C736-0543-9076-86045080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</a:t>
            </a:r>
            <a:r>
              <a:rPr lang="zh-Hans" altLang="en-US" dirty="0"/>
              <a:t> </a:t>
            </a:r>
            <a:r>
              <a:rPr lang="en-US" altLang="zh-Hans" dirty="0"/>
              <a:t>Application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148FD-60DE-0A49-8051-B90D9360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57" y="2113770"/>
            <a:ext cx="3465109" cy="3275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5DF14-1E14-1D44-A448-A2A0D032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3" y="1799872"/>
            <a:ext cx="4593602" cy="40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1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BD5F-1970-9141-80F1-14148D81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Application around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40422-0F0B-C84B-BBD4-BF1257CA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51" y="1514901"/>
            <a:ext cx="6520392" cy="53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06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1ECD-3E8C-1048-92DF-1AE90E43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</a:t>
            </a:r>
            <a:r>
              <a:rPr lang="zh-Hans" altLang="en-US" dirty="0"/>
              <a:t> </a:t>
            </a:r>
            <a:r>
              <a:rPr lang="en-US" altLang="zh-Hans" dirty="0"/>
              <a:t>Computing ?!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A59D0-A065-6043-9DE7-C9313BCA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844" y="1393727"/>
            <a:ext cx="2660650" cy="1567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1024C-0049-6F45-9C05-0E597576D1C4}"/>
              </a:ext>
            </a:extLst>
          </p:cNvPr>
          <p:cNvSpPr txBox="1"/>
          <p:nvPr/>
        </p:nvSpPr>
        <p:spPr>
          <a:xfrm>
            <a:off x="189571" y="1403195"/>
            <a:ext cx="5665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individual control qubits which can be in two base states:</a:t>
            </a:r>
          </a:p>
          <a:p>
            <a:endParaRPr lang="en-US" dirty="0"/>
          </a:p>
          <a:p>
            <a:r>
              <a:rPr lang="en-US" dirty="0"/>
              <a:t>and its linear combination and entangled states.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491AF-2F9E-BB47-9CD4-3E99562D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97" y="1845946"/>
            <a:ext cx="1055558" cy="341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AE67F-9948-7F4E-980D-2694D0E78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365" y="1845946"/>
            <a:ext cx="1068859" cy="34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EDF2B-B986-3A44-8190-041929E5F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518" y="2653226"/>
            <a:ext cx="1397276" cy="307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B8CDE9-9E6E-494D-AD1C-29B3399B16EA}"/>
              </a:ext>
            </a:extLst>
          </p:cNvPr>
          <p:cNvSpPr txBox="1"/>
          <p:nvPr/>
        </p:nvSpPr>
        <p:spPr>
          <a:xfrm>
            <a:off x="6726947" y="2991245"/>
            <a:ext cx="111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Ion trap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8CD6F-2C68-E742-81DB-3D02498E6614}"/>
              </a:ext>
            </a:extLst>
          </p:cNvPr>
          <p:cNvSpPr txBox="1"/>
          <p:nvPr/>
        </p:nvSpPr>
        <p:spPr>
          <a:xfrm>
            <a:off x="244879" y="3324032"/>
            <a:ext cx="8307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important to ensure the decoherence time of the Quantum state, while keep the strong coupling to the states to realized the ‘logic gate‘.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616E80-7F33-C440-A660-97354F939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24" y="4057791"/>
            <a:ext cx="5041900" cy="208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424F32-B871-8E4A-84CF-61C5FEA5D086}"/>
              </a:ext>
            </a:extLst>
          </p:cNvPr>
          <p:cNvSpPr txBox="1"/>
          <p:nvPr/>
        </p:nvSpPr>
        <p:spPr>
          <a:xfrm>
            <a:off x="4896524" y="6043353"/>
            <a:ext cx="41656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Cavity Quantum </a:t>
            </a:r>
            <a:r>
              <a:rPr lang="en-US" dirty="0" err="1"/>
              <a:t>ElectroDynamics</a:t>
            </a:r>
            <a:r>
              <a:rPr lang="en-US" dirty="0"/>
              <a:t> (</a:t>
            </a:r>
            <a:r>
              <a:rPr lang="en-US" dirty="0" err="1"/>
              <a:t>cQED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2012 Nobel Prize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9A431-F1BC-DA46-9A91-2DDE0BB7D6C6}"/>
              </a:ext>
            </a:extLst>
          </p:cNvPr>
          <p:cNvSpPr txBox="1"/>
          <p:nvPr/>
        </p:nvSpPr>
        <p:spPr>
          <a:xfrm>
            <a:off x="280557" y="4396815"/>
            <a:ext cx="3615921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The decoherence time is largely improved in </a:t>
            </a:r>
            <a:r>
              <a:rPr lang="en-US" dirty="0" err="1"/>
              <a:t>cQED</a:t>
            </a:r>
            <a:r>
              <a:rPr lang="en-US" dirty="0"/>
              <a:t> from ns level to </a:t>
            </a:r>
            <a:r>
              <a:rPr lang="en-US" dirty="0" err="1"/>
              <a:t>ms</a:t>
            </a:r>
            <a:r>
              <a:rPr lang="en-US" dirty="0"/>
              <a:t> level in recent years, taking advantage of the high quality factor of the superconducting cavity, working at 10-20 </a:t>
            </a:r>
            <a:r>
              <a:rPr lang="en-US" dirty="0" err="1"/>
              <a:t>mK.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1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D584-4CF9-C245-A837-5FD39CDD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Build a 100 </a:t>
            </a:r>
            <a:r>
              <a:rPr lang="en-US" sz="4000" dirty="0" err="1"/>
              <a:t>TeV</a:t>
            </a:r>
            <a:r>
              <a:rPr lang="en-US" sz="4000" dirty="0"/>
              <a:t> collider in Michigan?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7C0BC-C6C8-1148-8111-C7778C00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51" y="1499621"/>
            <a:ext cx="6933063" cy="47912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36164A-6E6D-2A45-9F6B-8CA4DAFA3F4E}"/>
              </a:ext>
            </a:extLst>
          </p:cNvPr>
          <p:cNvSpPr/>
          <p:nvPr/>
        </p:nvSpPr>
        <p:spPr>
          <a:xfrm>
            <a:off x="4367282" y="4148920"/>
            <a:ext cx="1050878" cy="102358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D132-7368-0A4B-920A-282CDCD1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Laser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4404A-AEFE-1547-823E-48BC572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Laser can provide large peak power and is focused to small cross section.</a:t>
            </a:r>
          </a:p>
          <a:p>
            <a:pPr lvl="1"/>
            <a:r>
              <a:rPr lang="en-US" dirty="0"/>
              <a:t>Example: 100TW peak power, 800nm laser is focused  to a round spot of 10 micron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generates ~10000 GV/m electric field!</a:t>
            </a:r>
          </a:p>
          <a:p>
            <a:r>
              <a:rPr lang="en-US" dirty="0"/>
              <a:t>Question is:</a:t>
            </a:r>
          </a:p>
          <a:p>
            <a:pPr lvl="1"/>
            <a:r>
              <a:rPr lang="en-US" dirty="0"/>
              <a:t>Can we really use such large field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7578F-16F8-D04B-AA54-A983C2C8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196" y="3087856"/>
            <a:ext cx="1148731" cy="7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9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5CAD-61E4-C544-AFDC-ACFCA1C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Lawson-Woodward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9B485-E459-FA4C-8A1D-5C68642C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75" y="1984534"/>
            <a:ext cx="3511047" cy="8003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7829846-2358-7746-9E4C-EEA0ADFD7C0F}"/>
              </a:ext>
            </a:extLst>
          </p:cNvPr>
          <p:cNvGrpSpPr/>
          <p:nvPr/>
        </p:nvGrpSpPr>
        <p:grpSpPr>
          <a:xfrm>
            <a:off x="5586761" y="1380602"/>
            <a:ext cx="2928589" cy="2734197"/>
            <a:chOff x="6456555" y="1124125"/>
            <a:chExt cx="1906860" cy="1741738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7412AB4C-E6C8-EE4B-A577-53980838C5D7}"/>
                </a:ext>
              </a:extLst>
            </p:cNvPr>
            <p:cNvSpPr/>
            <p:nvPr/>
          </p:nvSpPr>
          <p:spPr>
            <a:xfrm>
              <a:off x="6456556" y="2096429"/>
              <a:ext cx="1906859" cy="769434"/>
            </a:xfrm>
            <a:prstGeom prst="arc">
              <a:avLst>
                <a:gd name="adj1" fmla="val 11105296"/>
                <a:gd name="adj2" fmla="val 2120255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688D757D-7328-9544-B2F2-02F3ADD87CDE}"/>
                </a:ext>
              </a:extLst>
            </p:cNvPr>
            <p:cNvSpPr/>
            <p:nvPr/>
          </p:nvSpPr>
          <p:spPr>
            <a:xfrm rot="10800000">
              <a:off x="6456555" y="1124125"/>
              <a:ext cx="1906859" cy="769434"/>
            </a:xfrm>
            <a:prstGeom prst="arc">
              <a:avLst>
                <a:gd name="adj1" fmla="val 11105296"/>
                <a:gd name="adj2" fmla="val 2120255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78EEBB-B13C-F848-9AC2-23BE6D732F5B}"/>
              </a:ext>
            </a:extLst>
          </p:cNvPr>
          <p:cNvCxnSpPr/>
          <p:nvPr/>
        </p:nvCxnSpPr>
        <p:spPr>
          <a:xfrm>
            <a:off x="5664820" y="2754351"/>
            <a:ext cx="285053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265BDC-3DE1-4949-91AA-BA68266F05A0}"/>
              </a:ext>
            </a:extLst>
          </p:cNvPr>
          <p:cNvCxnSpPr/>
          <p:nvPr/>
        </p:nvCxnSpPr>
        <p:spPr>
          <a:xfrm flipV="1">
            <a:off x="5977719" y="1853678"/>
            <a:ext cx="2156347" cy="179027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13ADF37-65E0-7B4F-A037-42637CE6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65" y="1627371"/>
            <a:ext cx="266700" cy="21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745AE5-1576-504C-BBEE-3C1F5AA4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865" y="2570641"/>
            <a:ext cx="330200" cy="31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73D94D-3EF6-1E4E-B889-DFF6AB12C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75" y="2906934"/>
            <a:ext cx="3500836" cy="737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13EFB0-2CCF-7A47-AD4A-A02CF5B42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375" y="3662745"/>
            <a:ext cx="5747740" cy="1629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693D29-C187-D741-890C-9E0D1593AFF7}"/>
              </a:ext>
            </a:extLst>
          </p:cNvPr>
          <p:cNvSpPr txBox="1"/>
          <p:nvPr/>
        </p:nvSpPr>
        <p:spPr>
          <a:xfrm>
            <a:off x="607110" y="1561954"/>
            <a:ext cx="271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Energy exchange: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36D12C4-8FF4-2941-BA42-B1986A85BF37}"/>
              </a:ext>
            </a:extLst>
          </p:cNvPr>
          <p:cNvSpPr/>
          <p:nvPr/>
        </p:nvSpPr>
        <p:spPr>
          <a:xfrm>
            <a:off x="6739668" y="4521851"/>
            <a:ext cx="1542197" cy="600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/>
              <a:t>Vanish!!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DE7BB7-CBD8-504F-BE99-C8226ADA506B}"/>
              </a:ext>
            </a:extLst>
          </p:cNvPr>
          <p:cNvSpPr txBox="1"/>
          <p:nvPr/>
        </p:nvSpPr>
        <p:spPr>
          <a:xfrm>
            <a:off x="2192410" y="5616008"/>
            <a:ext cx="503602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energy exchange is allowed with assumption: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Laser in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Particle ‘s velocity do not change.</a:t>
            </a:r>
          </a:p>
        </p:txBody>
      </p:sp>
    </p:spTree>
    <p:extLst>
      <p:ext uri="{BB962C8B-B14F-4D97-AF65-F5344CB8AC3E}">
        <p14:creationId xmlns:p14="http://schemas.microsoft.com/office/powerpoint/2010/main" val="35335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F721-83BC-7A4D-84F4-011FBBAE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Walk-around: IFEL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68A0C-5AAB-5C4F-A6A8-9E94A9A9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reverse process of FEL, the beam pass through undulator, and gain energy from external EM wave.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2A7BA-0B9A-F04E-A33D-87BCF7AF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27350" y="1530349"/>
            <a:ext cx="32893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5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BE0C-9A00-134A-9779-997EE885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gain of IFEL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2A00F-2A6A-2C4A-9B6C-72413074E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91440" y="-255622"/>
            <a:ext cx="587104" cy="5260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3461C-7F6C-D84A-9A02-7F5133AFA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65" y="3016252"/>
            <a:ext cx="2996394" cy="998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B6D87-C6F8-2047-ACC1-A5F0AF9B1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35854" y="2297450"/>
            <a:ext cx="1799580" cy="7248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C15CC-4AEE-A94C-A880-EE3676F7DDF4}"/>
              </a:ext>
            </a:extLst>
          </p:cNvPr>
          <p:cNvSpPr txBox="1"/>
          <p:nvPr/>
        </p:nvSpPr>
        <p:spPr>
          <a:xfrm>
            <a:off x="737833" y="3100152"/>
            <a:ext cx="188253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Velocity modulation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21750-D759-624A-9E31-0938867AD5AA}"/>
              </a:ext>
            </a:extLst>
          </p:cNvPr>
          <p:cNvSpPr txBox="1"/>
          <p:nvPr/>
        </p:nvSpPr>
        <p:spPr>
          <a:xfrm>
            <a:off x="737833" y="1992270"/>
            <a:ext cx="18825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Planar Wave: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40502-2B4E-6141-BB73-57EEC1EAABE2}"/>
              </a:ext>
            </a:extLst>
          </p:cNvPr>
          <p:cNvSpPr txBox="1"/>
          <p:nvPr/>
        </p:nvSpPr>
        <p:spPr>
          <a:xfrm>
            <a:off x="737833" y="4577366"/>
            <a:ext cx="18825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Energy Gain</a:t>
            </a:r>
          </a:p>
        </p:txBody>
      </p:sp>
    </p:spTree>
    <p:extLst>
      <p:ext uri="{BB962C8B-B14F-4D97-AF65-F5344CB8AC3E}">
        <p14:creationId xmlns:p14="http://schemas.microsoft.com/office/powerpoint/2010/main" val="400313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052A-7464-DE45-A4F5-1DFD132C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IFEL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BFE27-8D7A-6B45-A06F-D5BF136D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24035" y="266685"/>
            <a:ext cx="5017186" cy="81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8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099D-7B86-EE46-9A15-6813EA41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Demonstrated IFEL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28E3A-4B1F-E64C-97D1-B564DDF0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demonstrates:</a:t>
            </a:r>
          </a:p>
          <a:p>
            <a:pPr lvl="1"/>
            <a:r>
              <a:rPr lang="en-US" dirty="0"/>
              <a:t>&gt; 50 MeV energy gain</a:t>
            </a:r>
          </a:p>
          <a:p>
            <a:pPr lvl="1"/>
            <a:r>
              <a:rPr lang="en-US" dirty="0"/>
              <a:t>~100 MeV/m Gradient</a:t>
            </a:r>
          </a:p>
          <a:p>
            <a:r>
              <a:rPr lang="en-US" dirty="0"/>
              <a:t>Features of IFEL</a:t>
            </a:r>
          </a:p>
          <a:p>
            <a:pPr lvl="1"/>
            <a:r>
              <a:rPr lang="en-US" dirty="0"/>
              <a:t>Well controllable, via undulator</a:t>
            </a:r>
          </a:p>
          <a:p>
            <a:pPr lvl="1"/>
            <a:r>
              <a:rPr lang="en-US" dirty="0"/>
              <a:t>Decent gradient, degrade with higher energy !</a:t>
            </a:r>
          </a:p>
          <a:p>
            <a:pPr lvl="1"/>
            <a:r>
              <a:rPr lang="en-US" dirty="0"/>
              <a:t>Good Beam quality (Energy spread)</a:t>
            </a:r>
          </a:p>
          <a:p>
            <a:pPr lvl="1"/>
            <a:endParaRPr lang="en-US" dirty="0"/>
          </a:p>
          <a:p>
            <a:r>
              <a:rPr lang="en-US" dirty="0"/>
              <a:t>Still far from the gradient we are dreaming!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4B6B0-234A-0F46-A6A1-F9170272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63" y="2426932"/>
            <a:ext cx="4633332" cy="10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6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5465</TotalTime>
  <Words>618</Words>
  <Application>Microsoft Macintosh PowerPoint</Application>
  <PresentationFormat>On-screen Show (4:3)</PresentationFormat>
  <Paragraphs>110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Calibri Light</vt:lpstr>
      <vt:lpstr>Chalkboard</vt:lpstr>
      <vt:lpstr>Office Theme</vt:lpstr>
      <vt:lpstr>New Concept Acceleration and Accelerator Applications</vt:lpstr>
      <vt:lpstr>Need for New Accelerator Concept</vt:lpstr>
      <vt:lpstr>Build a 100 TeV collider in Michigan?</vt:lpstr>
      <vt:lpstr>Can Laser help?</vt:lpstr>
      <vt:lpstr>Lawson-Woodward theorem</vt:lpstr>
      <vt:lpstr>Walk-around: IFEL</vt:lpstr>
      <vt:lpstr>Energy gain of IFEL</vt:lpstr>
      <vt:lpstr>IFEL Experiment</vt:lpstr>
      <vt:lpstr>Demonstrated IFEL Acceleration</vt:lpstr>
      <vt:lpstr>Plasma Acceleration</vt:lpstr>
      <vt:lpstr>Plasma Wave Excitation</vt:lpstr>
      <vt:lpstr>Nonlinear Regime</vt:lpstr>
      <vt:lpstr>Laser system</vt:lpstr>
      <vt:lpstr>Beam Driven PWA</vt:lpstr>
      <vt:lpstr>Larger Scale PWA</vt:lpstr>
      <vt:lpstr>Dielectric Laser Acceleration</vt:lpstr>
      <vt:lpstr>Experiment Verification</vt:lpstr>
      <vt:lpstr>New Applications</vt:lpstr>
      <vt:lpstr>Compton Scattering</vt:lpstr>
      <vt:lpstr>Doppler effect</vt:lpstr>
      <vt:lpstr>Cross Section</vt:lpstr>
      <vt:lpstr>Example, a compact x-ray source</vt:lpstr>
      <vt:lpstr>Medical Application</vt:lpstr>
      <vt:lpstr>Medical Application around World</vt:lpstr>
      <vt:lpstr>Quantum Computing ?!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Concept Acceleration and Accelerator Applications</dc:title>
  <dc:creator>Hao, Yue</dc:creator>
  <cp:lastModifiedBy>Hao, Yue</cp:lastModifiedBy>
  <cp:revision>36</cp:revision>
  <dcterms:created xsi:type="dcterms:W3CDTF">2018-04-13T19:59:14Z</dcterms:created>
  <dcterms:modified xsi:type="dcterms:W3CDTF">2018-04-17T15:26:32Z</dcterms:modified>
</cp:coreProperties>
</file>